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6" r:id="rId3"/>
    <p:sldId id="258" r:id="rId4"/>
    <p:sldId id="259" r:id="rId5"/>
    <p:sldId id="284" r:id="rId6"/>
    <p:sldId id="260" r:id="rId7"/>
    <p:sldId id="285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0" r:id="rId17"/>
    <p:sldId id="269" r:id="rId18"/>
    <p:sldId id="271" r:id="rId19"/>
    <p:sldId id="272" r:id="rId20"/>
    <p:sldId id="273" r:id="rId21"/>
    <p:sldId id="274" r:id="rId22"/>
    <p:sldId id="279" r:id="rId23"/>
    <p:sldId id="280" r:id="rId24"/>
    <p:sldId id="278" r:id="rId25"/>
    <p:sldId id="275" r:id="rId26"/>
    <p:sldId id="281" r:id="rId27"/>
    <p:sldId id="286" r:id="rId2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0103A"/>
    <a:srgbClr val="4E80E5"/>
    <a:srgbClr val="3F51B5"/>
    <a:srgbClr val="C4C4C4"/>
    <a:srgbClr val="84CAC4"/>
    <a:srgbClr val="FFFFFF"/>
    <a:srgbClr val="BDBDBD"/>
    <a:srgbClr val="E1E1E1"/>
    <a:srgbClr val="83CAC4"/>
    <a:srgbClr val="75757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711"/>
    <p:restoredTop sz="92846"/>
  </p:normalViewPr>
  <p:slideViewPr>
    <p:cSldViewPr snapToGrid="0" snapToObjects="1">
      <p:cViewPr>
        <p:scale>
          <a:sx n="70" d="100"/>
          <a:sy n="70" d="100"/>
        </p:scale>
        <p:origin x="1424" y="9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21.png>
</file>

<file path=ppt/media/image3.png>
</file>

<file path=ppt/media/image4.png>
</file>

<file path=ppt/media/image5.png>
</file>

<file path=ppt/media/image6.gif>
</file>

<file path=ppt/media/image7.jpe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Clique para editar estilo do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8664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8898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8233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5750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26217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0661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39258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16161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353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98195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1100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Clique para editar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Clique para editar os estilos de texto mestres</a:t>
            </a:r>
          </a:p>
          <a:p>
            <a:pPr lvl="1"/>
            <a:r>
              <a:rPr lang="en-US" smtClean="0"/>
              <a:t>Segundo nível</a:t>
            </a:r>
          </a:p>
          <a:p>
            <a:pPr lvl="2"/>
            <a:r>
              <a:rPr lang="en-US" smtClean="0"/>
              <a:t>Terceiro nível</a:t>
            </a:r>
          </a:p>
          <a:p>
            <a:pPr lvl="3"/>
            <a:r>
              <a:rPr lang="en-US" smtClean="0"/>
              <a:t>Quarto nível</a:t>
            </a:r>
          </a:p>
          <a:p>
            <a:pPr lvl="4"/>
            <a:r>
              <a:rPr lang="en-US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683DA1-6D7A-B14C-9BC2-7A4F5E7FF15F}" type="datetimeFigureOut">
              <a:rPr lang="pt-BR" smtClean="0"/>
              <a:pPr/>
              <a:t>01/10/16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26BB4E-0BCA-FE40-9471-3CDF22040568}" type="slidenum">
              <a:rPr lang="pt-BR" smtClean="0"/>
              <a:pPr/>
              <a:t>‹n.º›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798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1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15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4" Type="http://schemas.openxmlformats.org/officeDocument/2006/relationships/image" Target="../media/image17.png"/><Relationship Id="rId5" Type="http://schemas.openxmlformats.org/officeDocument/2006/relationships/image" Target="../media/image18.jpe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20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2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Relationship Id="rId3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image" Target="../media/image8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4288" y="-14288"/>
            <a:ext cx="12220576" cy="68865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579434"/>
            <a:ext cx="9144000" cy="1416040"/>
          </a:xfrm>
        </p:spPr>
        <p:txBody>
          <a:bodyPr>
            <a:normAutofit/>
          </a:bodyPr>
          <a:lstStyle/>
          <a:p>
            <a:r>
              <a:rPr lang="en-GB" sz="8800" dirty="0" smtClean="0">
                <a:solidFill>
                  <a:schemeClr val="bg1"/>
                </a:solidFill>
                <a:latin typeface="Lato" pitchFamily="34" charset="0"/>
                <a:ea typeface="Lato Light" charset="0"/>
                <a:cs typeface="Lato Light" charset="0"/>
              </a:rPr>
              <a:t>Beacons</a:t>
            </a:r>
            <a:endParaRPr lang="en-GB" sz="8800" dirty="0">
              <a:solidFill>
                <a:schemeClr val="bg1"/>
              </a:solidFill>
              <a:latin typeface="Lato" pitchFamily="34" charset="0"/>
              <a:ea typeface="Lato Light" charset="0"/>
              <a:cs typeface="Lato Light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26347"/>
            <a:ext cx="9144000" cy="772678"/>
          </a:xfrm>
        </p:spPr>
        <p:txBody>
          <a:bodyPr>
            <a:normAutofit/>
          </a:bodyPr>
          <a:lstStyle/>
          <a:p>
            <a:r>
              <a:rPr lang="pt-BR" sz="3200" dirty="0" smtClean="0">
                <a:solidFill>
                  <a:srgbClr val="4E80E5"/>
                </a:solidFill>
                <a:latin typeface="Lato Light" pitchFamily="34" charset="0"/>
                <a:ea typeface="Lato Light" charset="0"/>
                <a:cs typeface="Lato Light" charset="0"/>
              </a:rPr>
              <a:t>Mundo</a:t>
            </a:r>
            <a:r>
              <a:rPr lang="en-GB" sz="3200" dirty="0" smtClean="0">
                <a:solidFill>
                  <a:srgbClr val="4E80E5"/>
                </a:solidFill>
                <a:latin typeface="Lato Light" pitchFamily="34" charset="0"/>
                <a:ea typeface="Lato Light" charset="0"/>
                <a:cs typeface="Lato Light" charset="0"/>
              </a:rPr>
              <a:t> de </a:t>
            </a:r>
            <a:r>
              <a:rPr lang="pt-BR" sz="3200" dirty="0" smtClean="0">
                <a:solidFill>
                  <a:srgbClr val="4E80E5"/>
                </a:solidFill>
                <a:latin typeface="Lato Light" pitchFamily="34" charset="0"/>
                <a:ea typeface="Lato Light" charset="0"/>
                <a:cs typeface="Lato Light" charset="0"/>
              </a:rPr>
              <a:t>Possibilidades</a:t>
            </a:r>
            <a:r>
              <a:rPr lang="en-GB" sz="3200" dirty="0" smtClean="0">
                <a:solidFill>
                  <a:srgbClr val="4E80E5"/>
                </a:solidFill>
                <a:latin typeface="Lato Light" pitchFamily="34" charset="0"/>
                <a:ea typeface="Lato Light" charset="0"/>
                <a:cs typeface="Lato Light" charset="0"/>
              </a:rPr>
              <a:t> com IoT</a:t>
            </a:r>
            <a:endParaRPr lang="en-GB" sz="3200" dirty="0">
              <a:solidFill>
                <a:srgbClr val="4E80E5"/>
              </a:solidFill>
              <a:latin typeface="Lato Light" pitchFamily="34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0515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565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634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325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532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5400" dirty="0" smtClean="0">
                <a:solidFill>
                  <a:srgbClr val="10103A"/>
                </a:solidFill>
                <a:latin typeface="Lato Black" pitchFamily="34" charset="0"/>
              </a:rPr>
              <a:t>Beacons</a:t>
            </a:r>
            <a:r>
              <a:rPr lang="en-US" dirty="0" smtClean="0">
                <a:solidFill>
                  <a:srgbClr val="10103A"/>
                </a:solidFill>
                <a:latin typeface="Lato Black" pitchFamily="34" charset="0"/>
              </a:rPr>
              <a:t> no </a:t>
            </a:r>
            <a:r>
              <a:rPr lang="en-US" dirty="0" err="1" smtClean="0">
                <a:solidFill>
                  <a:srgbClr val="10103A"/>
                </a:solidFill>
                <a:latin typeface="Lato Black" pitchFamily="34" charset="0"/>
              </a:rPr>
              <a:t>mundo</a:t>
            </a:r>
            <a:endParaRPr lang="pt-BR" dirty="0">
              <a:solidFill>
                <a:srgbClr val="10103A"/>
              </a:solidFill>
              <a:latin typeface="Lat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30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ayPal Beacon Hands Free Payments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55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34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67258" y="2977239"/>
            <a:ext cx="10515600" cy="2986831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BR" dirty="0" smtClean="0">
                <a:solidFill>
                  <a:srgbClr val="10103A"/>
                </a:solidFill>
                <a:latin typeface="Lato Light" pitchFamily="34" charset="0"/>
              </a:rPr>
              <a:t>Avisos;</a:t>
            </a:r>
            <a:endParaRPr lang="pt-BR" dirty="0" smtClean="0">
              <a:solidFill>
                <a:srgbClr val="10103A"/>
              </a:solidFill>
              <a:latin typeface="Lato Light" pitchFamily="34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BR" dirty="0" smtClean="0">
                <a:solidFill>
                  <a:srgbClr val="10103A"/>
                </a:solidFill>
                <a:latin typeface="Lato Light" pitchFamily="34" charset="0"/>
              </a:rPr>
              <a:t>Check-in </a:t>
            </a:r>
            <a:r>
              <a:rPr lang="pt-BR" dirty="0" err="1">
                <a:solidFill>
                  <a:srgbClr val="10103A"/>
                </a:solidFill>
                <a:latin typeface="Lato Light" pitchFamily="34" charset="0"/>
              </a:rPr>
              <a:t>A</a:t>
            </a:r>
            <a:r>
              <a:rPr lang="pt-BR" dirty="0" err="1" smtClean="0">
                <a:solidFill>
                  <a:srgbClr val="10103A"/>
                </a:solidFill>
                <a:latin typeface="Lato Light" pitchFamily="34" charset="0"/>
              </a:rPr>
              <a:t>utom</a:t>
            </a: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ático</a:t>
            </a:r>
            <a:r>
              <a:rPr lang="pt-BR" dirty="0" smtClean="0">
                <a:solidFill>
                  <a:srgbClr val="10103A"/>
                </a:solidFill>
                <a:latin typeface="Lato Light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BR" dirty="0" smtClean="0">
                <a:solidFill>
                  <a:srgbClr val="10103A"/>
                </a:solidFill>
                <a:latin typeface="Lato Light" pitchFamily="34" charset="0"/>
              </a:rPr>
              <a:t>Pagamento </a:t>
            </a:r>
            <a:r>
              <a:rPr lang="pt-BR" dirty="0" err="1" smtClean="0">
                <a:solidFill>
                  <a:srgbClr val="10103A"/>
                </a:solidFill>
                <a:latin typeface="Lato Light" pitchFamily="34" charset="0"/>
              </a:rPr>
              <a:t>A</a:t>
            </a:r>
            <a:r>
              <a:rPr lang="pt-BR" dirty="0" err="1" smtClean="0">
                <a:solidFill>
                  <a:srgbClr val="10103A"/>
                </a:solidFill>
                <a:latin typeface="Lato Light" pitchFamily="34" charset="0"/>
              </a:rPr>
              <a:t>utom</a:t>
            </a: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ático</a:t>
            </a:r>
            <a:r>
              <a:rPr lang="pt-BR" dirty="0" smtClean="0">
                <a:solidFill>
                  <a:srgbClr val="10103A"/>
                </a:solidFill>
                <a:latin typeface="Lato Light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BR" dirty="0" err="1" smtClean="0">
                <a:solidFill>
                  <a:srgbClr val="10103A"/>
                </a:solidFill>
                <a:latin typeface="Lato Light" pitchFamily="34" charset="0"/>
              </a:rPr>
              <a:t>Promoç</a:t>
            </a: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ões</a:t>
            </a:r>
            <a:r>
              <a:rPr lang="en-US" dirty="0" smtClean="0">
                <a:solidFill>
                  <a:srgbClr val="10103A"/>
                </a:solidFill>
                <a:latin typeface="Lato Light" pitchFamily="34" charset="0"/>
              </a:rPr>
              <a:t> </a:t>
            </a:r>
            <a:r>
              <a:rPr lang="en-US" dirty="0" err="1">
                <a:solidFill>
                  <a:srgbClr val="10103A"/>
                </a:solidFill>
                <a:latin typeface="Lato Light" pitchFamily="34" charset="0"/>
              </a:rPr>
              <a:t>I</a:t>
            </a: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nternas</a:t>
            </a:r>
            <a:r>
              <a:rPr lang="en-US" dirty="0" smtClean="0">
                <a:solidFill>
                  <a:srgbClr val="10103A"/>
                </a:solidFill>
                <a:latin typeface="Lato Light" pitchFamily="34" charset="0"/>
              </a:rPr>
              <a:t>;</a:t>
            </a:r>
            <a:endParaRPr lang="en-US" dirty="0" smtClean="0">
              <a:solidFill>
                <a:srgbClr val="10103A"/>
              </a:solidFill>
              <a:latin typeface="Lato Light" pitchFamily="34" charset="0"/>
            </a:endParaRP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Interatividade</a:t>
            </a:r>
            <a:r>
              <a:rPr lang="en-US" dirty="0" smtClean="0">
                <a:solidFill>
                  <a:srgbClr val="10103A"/>
                </a:solidFill>
                <a:latin typeface="Lato Light" pitchFamily="34" charset="0"/>
              </a:rPr>
              <a:t> </a:t>
            </a: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em</a:t>
            </a:r>
            <a:r>
              <a:rPr lang="en-US" dirty="0" smtClean="0">
                <a:solidFill>
                  <a:srgbClr val="10103A"/>
                </a:solidFill>
                <a:latin typeface="Lato Light" pitchFamily="34" charset="0"/>
              </a:rPr>
              <a:t> </a:t>
            </a: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Geral</a:t>
            </a:r>
            <a:r>
              <a:rPr lang="en-US" dirty="0" smtClean="0">
                <a:solidFill>
                  <a:srgbClr val="10103A"/>
                </a:solidFill>
                <a:latin typeface="Lato Light" pitchFamily="34" charset="0"/>
              </a:rPr>
              <a:t>.</a:t>
            </a:r>
            <a:endParaRPr lang="pt-BR" dirty="0" smtClean="0">
              <a:solidFill>
                <a:srgbClr val="10103A"/>
              </a:solidFill>
              <a:latin typeface="Lato Light" pitchFamily="34" charset="0"/>
            </a:endParaRPr>
          </a:p>
          <a:p>
            <a:pPr marL="342900" indent="-342900">
              <a:buFont typeface="Arial" charset="0"/>
              <a:buChar char="•"/>
            </a:pPr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1737360" y="45720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pt-BR" dirty="0"/>
          </a:p>
        </p:txBody>
      </p:sp>
      <p:sp>
        <p:nvSpPr>
          <p:cNvPr id="6" name="Título 1"/>
          <p:cNvSpPr>
            <a:spLocks noGrp="1"/>
          </p:cNvSpPr>
          <p:nvPr>
            <p:ph type="title"/>
          </p:nvPr>
        </p:nvSpPr>
        <p:spPr>
          <a:xfrm>
            <a:off x="667258" y="1665027"/>
            <a:ext cx="10515600" cy="886587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10103A"/>
                </a:solidFill>
                <a:latin typeface="Lato Black" pitchFamily="34" charset="0"/>
              </a:rPr>
              <a:t>Tipos</a:t>
            </a:r>
            <a:r>
              <a:rPr lang="en-US" dirty="0" smtClean="0">
                <a:solidFill>
                  <a:srgbClr val="10103A"/>
                </a:solidFill>
                <a:latin typeface="Lato Black" pitchFamily="34" charset="0"/>
              </a:rPr>
              <a:t> de </a:t>
            </a:r>
            <a:r>
              <a:rPr lang="en-US" dirty="0" err="1" smtClean="0">
                <a:solidFill>
                  <a:srgbClr val="10103A"/>
                </a:solidFill>
                <a:latin typeface="Lato Black" pitchFamily="34" charset="0"/>
              </a:rPr>
              <a:t>Aplicação</a:t>
            </a:r>
            <a:endParaRPr lang="pt-BR" dirty="0">
              <a:solidFill>
                <a:srgbClr val="10103A"/>
              </a:solidFill>
              <a:latin typeface="Lat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1810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897039"/>
            <a:ext cx="10515600" cy="1150535"/>
          </a:xfrm>
        </p:spPr>
        <p:txBody>
          <a:bodyPr/>
          <a:lstStyle/>
          <a:p>
            <a:r>
              <a:rPr lang="pt-BR" sz="5400" dirty="0" err="1" smtClean="0">
                <a:solidFill>
                  <a:srgbClr val="10103A"/>
                </a:solidFill>
                <a:latin typeface="Lato Black" pitchFamily="34" charset="0"/>
              </a:rPr>
              <a:t>Beacons</a:t>
            </a:r>
            <a:r>
              <a:rPr lang="pt-BR" dirty="0" smtClean="0">
                <a:solidFill>
                  <a:srgbClr val="10103A"/>
                </a:solidFill>
                <a:latin typeface="Lato Black" pitchFamily="34" charset="0"/>
              </a:rPr>
              <a:t> no Brasil</a:t>
            </a:r>
            <a:endParaRPr lang="pt-BR" dirty="0">
              <a:solidFill>
                <a:srgbClr val="10103A"/>
              </a:solidFill>
              <a:latin typeface="Lato Black" pitchFamily="34" charset="0"/>
            </a:endParaRP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3316406"/>
            <a:ext cx="10515600" cy="1500187"/>
          </a:xfrm>
        </p:spPr>
        <p:txBody>
          <a:bodyPr>
            <a:normAutofit/>
          </a:bodyPr>
          <a:lstStyle/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pt-BR" sz="2200" dirty="0" err="1" smtClean="0">
                <a:solidFill>
                  <a:srgbClr val="10103A"/>
                </a:solidFill>
                <a:latin typeface="Lato Light" pitchFamily="34" charset="0"/>
              </a:rPr>
              <a:t>Monop</a:t>
            </a:r>
            <a:r>
              <a:rPr lang="en-US" sz="2200" dirty="0" err="1" smtClean="0">
                <a:solidFill>
                  <a:srgbClr val="10103A"/>
                </a:solidFill>
                <a:latin typeface="Lato Light" pitchFamily="34" charset="0"/>
              </a:rPr>
              <a:t>ólio</a:t>
            </a:r>
            <a:r>
              <a:rPr lang="en-US" sz="2200" dirty="0" smtClean="0">
                <a:solidFill>
                  <a:srgbClr val="10103A"/>
                </a:solidFill>
                <a:latin typeface="Lato Light" pitchFamily="34" charset="0"/>
              </a:rPr>
              <a:t> das </a:t>
            </a:r>
            <a:r>
              <a:rPr lang="en-US" sz="2200" dirty="0" err="1">
                <a:solidFill>
                  <a:srgbClr val="10103A"/>
                </a:solidFill>
                <a:latin typeface="Lato Light" pitchFamily="34" charset="0"/>
              </a:rPr>
              <a:t>E</a:t>
            </a:r>
            <a:r>
              <a:rPr lang="en-US" sz="2200" dirty="0" err="1" smtClean="0">
                <a:solidFill>
                  <a:srgbClr val="10103A"/>
                </a:solidFill>
                <a:latin typeface="Lato Light" pitchFamily="34" charset="0"/>
              </a:rPr>
              <a:t>mpresas</a:t>
            </a:r>
            <a:r>
              <a:rPr lang="en-US" sz="2200" dirty="0" smtClean="0">
                <a:solidFill>
                  <a:srgbClr val="10103A"/>
                </a:solidFill>
                <a:latin typeface="Lato Light" pitchFamily="34" charset="0"/>
              </a:rPr>
              <a:t>;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sz="2200" dirty="0" err="1" smtClean="0">
                <a:solidFill>
                  <a:srgbClr val="10103A"/>
                </a:solidFill>
                <a:latin typeface="Lato Light" pitchFamily="34" charset="0"/>
              </a:rPr>
              <a:t>Papel</a:t>
            </a:r>
            <a:r>
              <a:rPr lang="en-US" sz="2200" dirty="0" smtClean="0">
                <a:solidFill>
                  <a:srgbClr val="10103A"/>
                </a:solidFill>
                <a:latin typeface="Lato Light" pitchFamily="34" charset="0"/>
              </a:rPr>
              <a:t> do </a:t>
            </a:r>
            <a:r>
              <a:rPr lang="en-US" sz="2200" dirty="0" err="1" smtClean="0">
                <a:solidFill>
                  <a:srgbClr val="10103A"/>
                </a:solidFill>
                <a:latin typeface="Lato Light" pitchFamily="34" charset="0"/>
              </a:rPr>
              <a:t>D</a:t>
            </a:r>
            <a:r>
              <a:rPr lang="en-US" sz="2200" dirty="0" err="1" smtClean="0">
                <a:solidFill>
                  <a:srgbClr val="10103A"/>
                </a:solidFill>
                <a:latin typeface="Lato Light" pitchFamily="34" charset="0"/>
              </a:rPr>
              <a:t>esenvolvedor</a:t>
            </a:r>
            <a:r>
              <a:rPr lang="en-US" sz="2200" dirty="0" smtClean="0">
                <a:solidFill>
                  <a:srgbClr val="10103A"/>
                </a:solidFill>
                <a:latin typeface="Lato Light" pitchFamily="34" charset="0"/>
              </a:rPr>
              <a:t>.</a:t>
            </a:r>
            <a:endParaRPr lang="pt-BR" sz="2200" dirty="0">
              <a:solidFill>
                <a:srgbClr val="10103A"/>
              </a:solidFill>
              <a:latin typeface="Lato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103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87857"/>
            <a:ext cx="10515600" cy="1055000"/>
          </a:xfrm>
        </p:spPr>
        <p:txBody>
          <a:bodyPr>
            <a:normAutofit/>
          </a:bodyPr>
          <a:lstStyle/>
          <a:p>
            <a:r>
              <a:rPr lang="en-US" sz="5400" dirty="0" err="1" smtClean="0">
                <a:solidFill>
                  <a:srgbClr val="10103A"/>
                </a:solidFill>
                <a:latin typeface="Lato Black" pitchFamily="34" charset="0"/>
              </a:rPr>
              <a:t>Ideia</a:t>
            </a:r>
            <a:r>
              <a:rPr lang="en-US" sz="5400" dirty="0" smtClean="0">
                <a:solidFill>
                  <a:srgbClr val="10103A"/>
                </a:solidFill>
                <a:latin typeface="Lato Black" pitchFamily="34" charset="0"/>
              </a:rPr>
              <a:t>, </a:t>
            </a:r>
            <a:r>
              <a:rPr lang="en-US" sz="5400" dirty="0" err="1">
                <a:solidFill>
                  <a:srgbClr val="10103A"/>
                </a:solidFill>
                <a:latin typeface="Lato Black" pitchFamily="34" charset="0"/>
              </a:rPr>
              <a:t>C</a:t>
            </a:r>
            <a:r>
              <a:rPr lang="en-US" sz="5400" dirty="0" err="1" smtClean="0">
                <a:solidFill>
                  <a:srgbClr val="10103A"/>
                </a:solidFill>
                <a:latin typeface="Lato Black" pitchFamily="34" charset="0"/>
              </a:rPr>
              <a:t>onstrução</a:t>
            </a:r>
            <a:r>
              <a:rPr lang="en-US" sz="5400" dirty="0" smtClean="0">
                <a:solidFill>
                  <a:srgbClr val="10103A"/>
                </a:solidFill>
                <a:latin typeface="Lato Black" pitchFamily="34" charset="0"/>
              </a:rPr>
              <a:t> </a:t>
            </a:r>
            <a:r>
              <a:rPr lang="en-US" sz="5400" dirty="0" smtClean="0">
                <a:solidFill>
                  <a:srgbClr val="10103A"/>
                </a:solidFill>
                <a:latin typeface="Lato Black" pitchFamily="34" charset="0"/>
              </a:rPr>
              <a:t>e </a:t>
            </a:r>
            <a:r>
              <a:rPr lang="en-US" sz="5400" dirty="0" err="1">
                <a:solidFill>
                  <a:srgbClr val="10103A"/>
                </a:solidFill>
                <a:latin typeface="Lato Black" pitchFamily="34" charset="0"/>
              </a:rPr>
              <a:t>P</a:t>
            </a:r>
            <a:r>
              <a:rPr lang="en-US" sz="5400" dirty="0" err="1" smtClean="0">
                <a:solidFill>
                  <a:srgbClr val="10103A"/>
                </a:solidFill>
                <a:latin typeface="Lato Black" pitchFamily="34" charset="0"/>
              </a:rPr>
              <a:t>rática</a:t>
            </a:r>
            <a:endParaRPr lang="pt-BR" sz="5400" dirty="0">
              <a:solidFill>
                <a:srgbClr val="10103A"/>
              </a:solidFill>
              <a:latin typeface="Lato Black" pitchFamily="34" charset="0"/>
            </a:endParaRP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3111690"/>
            <a:ext cx="10515600" cy="2661313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lnSpc>
                <a:spcPct val="170000"/>
              </a:lnSpc>
              <a:buFont typeface="Arial" charset="0"/>
              <a:buChar char="•"/>
            </a:pP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Protótipo</a:t>
            </a:r>
            <a:endParaRPr lang="en-US" dirty="0" smtClean="0">
              <a:solidFill>
                <a:srgbClr val="10103A"/>
              </a:solidFill>
              <a:latin typeface="Lato Light" pitchFamily="34" charset="0"/>
            </a:endParaRPr>
          </a:p>
          <a:p>
            <a:pPr marL="342900" indent="-342900">
              <a:lnSpc>
                <a:spcPct val="170000"/>
              </a:lnSpc>
              <a:buFont typeface="Arial" charset="0"/>
              <a:buChar char="•"/>
            </a:pP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Componentes</a:t>
            </a:r>
            <a:endParaRPr lang="en-US" dirty="0" smtClean="0">
              <a:solidFill>
                <a:srgbClr val="10103A"/>
              </a:solidFill>
              <a:latin typeface="Lato Light" pitchFamily="34" charset="0"/>
            </a:endParaRPr>
          </a:p>
          <a:p>
            <a:pPr marL="342900" indent="-342900">
              <a:lnSpc>
                <a:spcPct val="170000"/>
              </a:lnSpc>
              <a:buFont typeface="Arial" charset="0"/>
              <a:buChar char="•"/>
            </a:pP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Código</a:t>
            </a:r>
            <a:endParaRPr lang="en-US" dirty="0" smtClean="0">
              <a:solidFill>
                <a:srgbClr val="10103A"/>
              </a:solidFill>
              <a:latin typeface="Lato Light" pitchFamily="34" charset="0"/>
            </a:endParaRPr>
          </a:p>
          <a:p>
            <a:pPr marL="342900" indent="-342900">
              <a:lnSpc>
                <a:spcPct val="170000"/>
              </a:lnSpc>
              <a:buFont typeface="Arial" charset="0"/>
              <a:buChar char="•"/>
            </a:pP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Exemplo</a:t>
            </a:r>
            <a:r>
              <a:rPr lang="en-US" dirty="0" smtClean="0">
                <a:solidFill>
                  <a:srgbClr val="10103A"/>
                </a:solidFill>
                <a:latin typeface="Lato Light" pitchFamily="34" charset="0"/>
              </a:rPr>
              <a:t> </a:t>
            </a:r>
            <a:r>
              <a:rPr lang="en-US" dirty="0" err="1" smtClean="0">
                <a:solidFill>
                  <a:srgbClr val="10103A"/>
                </a:solidFill>
                <a:latin typeface="Lato Light" pitchFamily="34" charset="0"/>
              </a:rPr>
              <a:t>prático</a:t>
            </a:r>
            <a:endParaRPr lang="pt-BR" dirty="0">
              <a:solidFill>
                <a:srgbClr val="10103A"/>
              </a:solidFill>
              <a:latin typeface="Lato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80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413" y="2146291"/>
            <a:ext cx="5766032" cy="4026087"/>
          </a:xfrm>
          <a:prstGeom prst="rect">
            <a:avLst/>
          </a:prstGeom>
        </p:spPr>
      </p:pic>
      <p:sp>
        <p:nvSpPr>
          <p:cNvPr id="5" name="Título 1"/>
          <p:cNvSpPr>
            <a:spLocks noGrp="1"/>
          </p:cNvSpPr>
          <p:nvPr>
            <p:ph type="title"/>
          </p:nvPr>
        </p:nvSpPr>
        <p:spPr>
          <a:xfrm>
            <a:off x="3548419" y="996288"/>
            <a:ext cx="4544704" cy="886587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solidFill>
                  <a:srgbClr val="10103A"/>
                </a:solidFill>
                <a:latin typeface="Lato Black" pitchFamily="34" charset="0"/>
              </a:rPr>
              <a:t>Arduino UNO</a:t>
            </a:r>
            <a:endParaRPr lang="pt-BR" dirty="0">
              <a:solidFill>
                <a:srgbClr val="10103A"/>
              </a:solidFill>
              <a:latin typeface="Lat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169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Oval 2"/>
          <p:cNvSpPr/>
          <p:nvPr/>
        </p:nvSpPr>
        <p:spPr>
          <a:xfrm>
            <a:off x="1809750" y="876300"/>
            <a:ext cx="3448050" cy="35052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4E80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FFFFFF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6942066" y="876300"/>
            <a:ext cx="3448050" cy="35052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4E80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53244" y="4775200"/>
            <a:ext cx="482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solidFill>
                  <a:srgbClr val="10103A"/>
                </a:solidFill>
                <a:latin typeface="Lato" pitchFamily="34" charset="0"/>
                <a:ea typeface="Lato Light" charset="0"/>
                <a:cs typeface="Lato Light" charset="0"/>
              </a:rPr>
              <a:t>Marcelo Augusto</a:t>
            </a:r>
          </a:p>
          <a:p>
            <a:pPr algn="ctr"/>
            <a:endParaRPr lang="pt-BR" sz="2000" dirty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ctr"/>
            <a:r>
              <a:rPr lang="pt-BR" sz="2400" dirty="0" err="1" smtClean="0">
                <a:solidFill>
                  <a:srgbClr val="10103A"/>
                </a:solidFill>
                <a:latin typeface="Lato Light" charset="0"/>
                <a:ea typeface="Lato Light" charset="0"/>
                <a:cs typeface="Lato Light" charset="0"/>
              </a:rPr>
              <a:t>marcelo.augusto@metractive.com</a:t>
            </a:r>
            <a:endParaRPr lang="pt-BR" sz="2400" dirty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6253091" y="4775200"/>
            <a:ext cx="482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solidFill>
                  <a:srgbClr val="10103A"/>
                </a:solidFill>
                <a:latin typeface="Lato" pitchFamily="34" charset="0"/>
                <a:ea typeface="Lato Light" charset="0"/>
                <a:cs typeface="Lato Light" charset="0"/>
              </a:rPr>
              <a:t>Rafael Ferreira</a:t>
            </a:r>
          </a:p>
          <a:p>
            <a:pPr algn="ctr"/>
            <a:endParaRPr lang="pt-BR" sz="2000" dirty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ctr"/>
            <a:r>
              <a:rPr lang="pt-BR" sz="2400" dirty="0" err="1" smtClean="0">
                <a:solidFill>
                  <a:srgbClr val="10103A"/>
                </a:solidFill>
                <a:latin typeface="Lato Light" charset="0"/>
                <a:ea typeface="Lato Light" charset="0"/>
                <a:cs typeface="Lato Light" charset="0"/>
              </a:rPr>
              <a:t>rafael.ferreira@metractive.com</a:t>
            </a:r>
            <a:endParaRPr lang="pt-BR" sz="2400" dirty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816" y="457575"/>
            <a:ext cx="4172158" cy="4172158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560" y="457575"/>
            <a:ext cx="4172158" cy="4172158"/>
          </a:xfrm>
          <a:prstGeom prst="ellipse">
            <a:avLst/>
          </a:prstGeom>
          <a:ln w="63500" cap="rnd">
            <a:solidFill>
              <a:schemeClr val="bg1">
                <a:lumMod val="95000"/>
              </a:schemeClr>
            </a:solidFill>
          </a:ln>
          <a:effectLst>
            <a:outerShdw blurRad="381000" dist="292100" dir="5400000" sx="1000" sy="1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112956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2101762" y="1389589"/>
            <a:ext cx="7480456" cy="88658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 smtClean="0">
                <a:solidFill>
                  <a:srgbClr val="10103A"/>
                </a:solidFill>
                <a:latin typeface="Lato Black" pitchFamily="34" charset="0"/>
              </a:rPr>
              <a:t>HM-10 (BLE)</a:t>
            </a:r>
            <a:endParaRPr lang="pt-BR" dirty="0">
              <a:solidFill>
                <a:srgbClr val="10103A"/>
              </a:solidFill>
              <a:latin typeface="Lato Black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00" b="28533"/>
          <a:stretch/>
        </p:blipFill>
        <p:spPr>
          <a:xfrm>
            <a:off x="1774210" y="2139696"/>
            <a:ext cx="8426010" cy="3797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1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ítulo 1"/>
          <p:cNvSpPr txBox="1">
            <a:spLocks/>
          </p:cNvSpPr>
          <p:nvPr/>
        </p:nvSpPr>
        <p:spPr>
          <a:xfrm>
            <a:off x="3363432" y="1444720"/>
            <a:ext cx="5392348" cy="88658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 smtClean="0">
                <a:solidFill>
                  <a:srgbClr val="10103A"/>
                </a:solidFill>
                <a:latin typeface="Lato Black" pitchFamily="34" charset="0"/>
              </a:rPr>
              <a:t>Fonte</a:t>
            </a:r>
            <a:r>
              <a:rPr lang="en-US" dirty="0" smtClean="0">
                <a:solidFill>
                  <a:srgbClr val="10103A"/>
                </a:solidFill>
                <a:latin typeface="Lato Black" pitchFamily="34" charset="0"/>
              </a:rPr>
              <a:t> de </a:t>
            </a:r>
            <a:r>
              <a:rPr lang="en-US" dirty="0" err="1" smtClean="0">
                <a:solidFill>
                  <a:srgbClr val="10103A"/>
                </a:solidFill>
                <a:latin typeface="Lato Black" pitchFamily="34" charset="0"/>
              </a:rPr>
              <a:t>energia</a:t>
            </a:r>
            <a:endParaRPr lang="pt-BR" dirty="0">
              <a:solidFill>
                <a:srgbClr val="10103A"/>
              </a:solidFill>
              <a:latin typeface="Lato Black" pitchFamily="34" charset="0"/>
            </a:endParaRPr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8246" y="3154587"/>
            <a:ext cx="2144141" cy="2144141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09" y="3154587"/>
            <a:ext cx="2937767" cy="2044196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5317" y="2280762"/>
            <a:ext cx="3433248" cy="343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9816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269" y="2247334"/>
            <a:ext cx="5540992" cy="4103600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640782" y="1184818"/>
            <a:ext cx="106322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 smtClean="0">
                <a:solidFill>
                  <a:srgbClr val="10103A"/>
                </a:solidFill>
                <a:latin typeface="Lato Black" pitchFamily="34" charset="0"/>
              </a:rPr>
              <a:t>Centro Comercial Alphaville</a:t>
            </a:r>
            <a:endParaRPr lang="pt-BR" sz="5400" dirty="0">
              <a:solidFill>
                <a:srgbClr val="10103A"/>
              </a:solidFill>
              <a:latin typeface="Lat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617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62294" y="-1448726"/>
            <a:ext cx="14528486" cy="10759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263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15" b="3670"/>
          <a:stretch>
            <a:fillRect/>
          </a:stretch>
        </p:blipFill>
        <p:spPr>
          <a:xfrm>
            <a:off x="1484761" y="798648"/>
            <a:ext cx="8191501" cy="5602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447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3507475"/>
            <a:ext cx="10515600" cy="886587"/>
          </a:xfrm>
        </p:spPr>
        <p:txBody>
          <a:bodyPr>
            <a:normAutofit fontScale="90000"/>
          </a:bodyPr>
          <a:lstStyle/>
          <a:p>
            <a:r>
              <a:rPr lang="en-US" dirty="0" err="1" smtClean="0">
                <a:solidFill>
                  <a:srgbClr val="10103A"/>
                </a:solidFill>
                <a:latin typeface="Lato Black" pitchFamily="34" charset="0"/>
              </a:rPr>
              <a:t>Comunidade</a:t>
            </a:r>
            <a:endParaRPr lang="pt-BR" dirty="0">
              <a:solidFill>
                <a:srgbClr val="10103A"/>
              </a:solidFill>
              <a:latin typeface="Lato Black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594106" y="4394062"/>
            <a:ext cx="482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BR" sz="2400" dirty="0" smtClean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r>
              <a:rPr lang="pt-BR" sz="2400" dirty="0" err="1" smtClean="0">
                <a:solidFill>
                  <a:srgbClr val="10103A"/>
                </a:solidFill>
                <a:latin typeface="Lato Light" charset="0"/>
                <a:ea typeface="Lato Light" charset="0"/>
                <a:cs typeface="Lato Light" charset="0"/>
              </a:rPr>
              <a:t>Github</a:t>
            </a:r>
            <a:r>
              <a:rPr lang="pt-BR" sz="2400" dirty="0" smtClean="0">
                <a:solidFill>
                  <a:srgbClr val="10103A"/>
                </a:solidFill>
                <a:latin typeface="Lato Light" charset="0"/>
                <a:ea typeface="Lato Light" charset="0"/>
                <a:cs typeface="Lato Light" charset="0"/>
              </a:rPr>
              <a:t> - </a:t>
            </a:r>
            <a:r>
              <a:rPr lang="pt-BR" sz="2400" dirty="0" err="1" smtClean="0">
                <a:solidFill>
                  <a:srgbClr val="10103A"/>
                </a:solidFill>
                <a:latin typeface="Lato Light" charset="0"/>
                <a:ea typeface="Lato Light" charset="0"/>
                <a:cs typeface="Lato Light" charset="0"/>
              </a:rPr>
              <a:t>github.</a:t>
            </a:r>
            <a:r>
              <a:rPr lang="pt-BR" sz="2400" dirty="0" err="1" smtClean="0">
                <a:solidFill>
                  <a:srgbClr val="10103A"/>
                </a:solidFill>
                <a:latin typeface="Lato Light" charset="0"/>
                <a:ea typeface="Lato Light" charset="0"/>
                <a:cs typeface="Lato Light" charset="0"/>
              </a:rPr>
              <a:t>com</a:t>
            </a:r>
            <a:r>
              <a:rPr lang="pt-BR" sz="2400" dirty="0" smtClean="0">
                <a:solidFill>
                  <a:srgbClr val="10103A"/>
                </a:solidFill>
                <a:latin typeface="Lato Light" charset="0"/>
                <a:ea typeface="Lato Light" charset="0"/>
                <a:cs typeface="Lato Light" charset="0"/>
              </a:rPr>
              <a:t>/</a:t>
            </a:r>
            <a:r>
              <a:rPr lang="pt-BR" sz="2400" dirty="0" err="1" smtClean="0">
                <a:solidFill>
                  <a:srgbClr val="10103A"/>
                </a:solidFill>
                <a:latin typeface="Lato Light" charset="0"/>
                <a:ea typeface="Lato Light" charset="0"/>
                <a:cs typeface="Lato Light" charset="0"/>
              </a:rPr>
              <a:t>metractive</a:t>
            </a:r>
            <a:endParaRPr lang="pt-BR" sz="2400" dirty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594106" y="5003662"/>
            <a:ext cx="4826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pt-BR" sz="2400" dirty="0" smtClean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r>
              <a:rPr lang="pt-BR" sz="2400" dirty="0" err="1" smtClean="0">
                <a:solidFill>
                  <a:srgbClr val="10103A"/>
                </a:solidFill>
                <a:latin typeface="Lato Light" charset="0"/>
                <a:ea typeface="Lato Light" charset="0"/>
                <a:cs typeface="Lato Light" charset="0"/>
              </a:rPr>
              <a:t>Meetup</a:t>
            </a:r>
            <a:endParaRPr lang="pt-BR" sz="2400" dirty="0" smtClean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8149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35136" y="1482627"/>
            <a:ext cx="8267701" cy="3248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CaixaDeTexto 5"/>
          <p:cNvSpPr txBox="1"/>
          <p:nvPr/>
        </p:nvSpPr>
        <p:spPr>
          <a:xfrm>
            <a:off x="4867780" y="4438264"/>
            <a:ext cx="51718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10103A"/>
                </a:solidFill>
                <a:latin typeface="Lato" pitchFamily="34" charset="0"/>
              </a:rPr>
              <a:t>Agradecemos sua presença!</a:t>
            </a:r>
            <a:endParaRPr lang="pt-BR" sz="3200" dirty="0">
              <a:solidFill>
                <a:srgbClr val="10103A"/>
              </a:solidFill>
              <a:latin typeface="Lato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Oval 2"/>
          <p:cNvSpPr/>
          <p:nvPr/>
        </p:nvSpPr>
        <p:spPr>
          <a:xfrm>
            <a:off x="1809750" y="876300"/>
            <a:ext cx="3448050" cy="35052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4E80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FFFFFF"/>
              </a:solidFill>
            </a:endParaRPr>
          </a:p>
        </p:txBody>
      </p:sp>
      <p:sp>
        <p:nvSpPr>
          <p:cNvPr id="4" name="Oval 3"/>
          <p:cNvSpPr/>
          <p:nvPr/>
        </p:nvSpPr>
        <p:spPr>
          <a:xfrm>
            <a:off x="6942066" y="876300"/>
            <a:ext cx="3448050" cy="3505200"/>
          </a:xfrm>
          <a:prstGeom prst="ellipse">
            <a:avLst/>
          </a:prstGeom>
          <a:solidFill>
            <a:schemeClr val="bg1"/>
          </a:solidFill>
          <a:ln w="19050">
            <a:solidFill>
              <a:srgbClr val="4E80E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5" name="CaixaDeTexto 4"/>
          <p:cNvSpPr txBox="1"/>
          <p:nvPr/>
        </p:nvSpPr>
        <p:spPr>
          <a:xfrm>
            <a:off x="829974" y="4667590"/>
            <a:ext cx="482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solidFill>
                  <a:srgbClr val="10103A"/>
                </a:solidFill>
                <a:latin typeface="Lato" pitchFamily="34" charset="0"/>
                <a:ea typeface="Lato Light" charset="0"/>
                <a:cs typeface="Lato Light" charset="0"/>
              </a:rPr>
              <a:t>Marcelo Augusto</a:t>
            </a:r>
          </a:p>
          <a:p>
            <a:pPr algn="ctr"/>
            <a:endParaRPr lang="pt-BR" sz="2000" dirty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ctr"/>
            <a:r>
              <a:rPr lang="pt-BR" sz="2400" dirty="0" err="1" smtClean="0">
                <a:solidFill>
                  <a:srgbClr val="10103A"/>
                </a:solidFill>
                <a:latin typeface="Lato Light" charset="0"/>
                <a:ea typeface="Lato Light" charset="0"/>
                <a:cs typeface="Lato Light" charset="0"/>
              </a:rPr>
              <a:t>marcelo.augusto@metractive.com</a:t>
            </a:r>
            <a:endParaRPr lang="pt-BR" sz="2400" dirty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>
            <a:off x="6378752" y="4720004"/>
            <a:ext cx="4826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 smtClean="0">
                <a:solidFill>
                  <a:srgbClr val="10103A"/>
                </a:solidFill>
                <a:latin typeface="Lato" pitchFamily="34" charset="0"/>
                <a:ea typeface="Lato Light" charset="0"/>
                <a:cs typeface="Lato Light" charset="0"/>
              </a:rPr>
              <a:t>Rafael Ferreira</a:t>
            </a:r>
          </a:p>
          <a:p>
            <a:pPr algn="ctr"/>
            <a:endParaRPr lang="pt-BR" sz="2000" dirty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  <a:p>
            <a:pPr algn="ctr"/>
            <a:r>
              <a:rPr lang="pt-BR" sz="2400" dirty="0" err="1" smtClean="0">
                <a:solidFill>
                  <a:srgbClr val="10103A"/>
                </a:solidFill>
                <a:latin typeface="Lato Light" charset="0"/>
                <a:ea typeface="Lato Light" charset="0"/>
                <a:cs typeface="Lato Light" charset="0"/>
              </a:rPr>
              <a:t>rafael.ferreira@metractive.com</a:t>
            </a:r>
            <a:endParaRPr lang="pt-BR" sz="2400" dirty="0">
              <a:solidFill>
                <a:srgbClr val="10103A"/>
              </a:solidFill>
              <a:latin typeface="Lato Light" charset="0"/>
              <a:ea typeface="Lato Light" charset="0"/>
              <a:cs typeface="Lato Light" charset="0"/>
            </a:endParaRPr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3816" y="457575"/>
            <a:ext cx="4172158" cy="4172158"/>
          </a:xfrm>
          <a:prstGeom prst="ellipse">
            <a:avLst/>
          </a:prstGeom>
          <a:ln w="63500" cap="rnd">
            <a:solidFill>
              <a:schemeClr val="bg1"/>
            </a:solidFill>
          </a:ln>
          <a:effectLst>
            <a:outerShdw blurRad="381000" dist="292100" dir="5400000" sx="-80000" sy="-18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560" y="457575"/>
            <a:ext cx="4172158" cy="4172158"/>
          </a:xfrm>
          <a:prstGeom prst="ellipse">
            <a:avLst/>
          </a:prstGeom>
          <a:ln w="63500" cap="rnd">
            <a:solidFill>
              <a:schemeClr val="bg1">
                <a:lumMod val="95000"/>
              </a:schemeClr>
            </a:solidFill>
          </a:ln>
          <a:effectLst>
            <a:outerShdw blurRad="381000" dist="292100" dir="5400000" sx="1000" sy="1000" rotWithShape="0">
              <a:srgbClr val="000000">
                <a:alpha val="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extLst>
      <p:ext uri="{BB962C8B-B14F-4D97-AF65-F5344CB8AC3E}">
        <p14:creationId xmlns:p14="http://schemas.microsoft.com/office/powerpoint/2010/main" val="52103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3450" y="4589463"/>
            <a:ext cx="10515600" cy="1500187"/>
          </a:xfrm>
        </p:spPr>
        <p:txBody>
          <a:bodyPr>
            <a:normAutofit/>
          </a:bodyPr>
          <a:lstStyle/>
          <a:p>
            <a:r>
              <a:rPr lang="en-GB" sz="2800" dirty="0" smtClean="0">
                <a:solidFill>
                  <a:srgbClr val="10103A"/>
                </a:solidFill>
                <a:latin typeface="Lato Light" pitchFamily="34" charset="0"/>
              </a:rPr>
              <a:t>O </a:t>
            </a:r>
            <a:r>
              <a:rPr lang="en-GB" sz="2800" dirty="0" err="1" smtClean="0">
                <a:solidFill>
                  <a:srgbClr val="10103A"/>
                </a:solidFill>
                <a:latin typeface="Lato Light" pitchFamily="34" charset="0"/>
              </a:rPr>
              <a:t>que</a:t>
            </a:r>
            <a:r>
              <a:rPr lang="en-GB" sz="2800" dirty="0" smtClean="0">
                <a:solidFill>
                  <a:srgbClr val="10103A"/>
                </a:solidFill>
                <a:latin typeface="Lato Light" pitchFamily="34" charset="0"/>
              </a:rPr>
              <a:t> </a:t>
            </a:r>
            <a:r>
              <a:rPr lang="en-US" sz="2800" dirty="0" err="1" smtClean="0">
                <a:solidFill>
                  <a:srgbClr val="10103A"/>
                </a:solidFill>
                <a:latin typeface="Lato Light" pitchFamily="34" charset="0"/>
              </a:rPr>
              <a:t>é</a:t>
            </a:r>
            <a:r>
              <a:rPr lang="en-US" sz="2800" dirty="0" smtClean="0">
                <a:solidFill>
                  <a:srgbClr val="10103A"/>
                </a:solidFill>
                <a:latin typeface="Lato Light" pitchFamily="34" charset="0"/>
              </a:rPr>
              <a:t>? </a:t>
            </a:r>
            <a:r>
              <a:rPr lang="en-US" sz="2800" dirty="0" err="1" smtClean="0">
                <a:solidFill>
                  <a:srgbClr val="10103A"/>
                </a:solidFill>
                <a:latin typeface="Lato Light" pitchFamily="34" charset="0"/>
              </a:rPr>
              <a:t>Onde</a:t>
            </a:r>
            <a:r>
              <a:rPr lang="en-US" sz="2800" dirty="0" smtClean="0">
                <a:solidFill>
                  <a:srgbClr val="10103A"/>
                </a:solidFill>
                <a:latin typeface="Lato Light" pitchFamily="34" charset="0"/>
              </a:rPr>
              <a:t> vive? O </a:t>
            </a:r>
            <a:r>
              <a:rPr lang="en-US" sz="2800" dirty="0" err="1" smtClean="0">
                <a:solidFill>
                  <a:srgbClr val="10103A"/>
                </a:solidFill>
                <a:latin typeface="Lato Light" pitchFamily="34" charset="0"/>
              </a:rPr>
              <a:t>que</a:t>
            </a:r>
            <a:r>
              <a:rPr lang="en-US" sz="2800" dirty="0" smtClean="0">
                <a:solidFill>
                  <a:srgbClr val="10103A"/>
                </a:solidFill>
                <a:latin typeface="Lato Light" pitchFamily="34" charset="0"/>
              </a:rPr>
              <a:t> come?</a:t>
            </a:r>
            <a:endParaRPr lang="en-GB" sz="2800" dirty="0">
              <a:solidFill>
                <a:srgbClr val="10103A"/>
              </a:solidFill>
              <a:latin typeface="Lato Light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994" y="2194020"/>
            <a:ext cx="4194048" cy="314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575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CaixaDeTexto 3"/>
          <p:cNvSpPr txBox="1"/>
          <p:nvPr/>
        </p:nvSpPr>
        <p:spPr>
          <a:xfrm>
            <a:off x="537371" y="3380040"/>
            <a:ext cx="18870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pt-BR" sz="2800" dirty="0" smtClean="0">
                <a:solidFill>
                  <a:srgbClr val="10103A"/>
                </a:solidFill>
                <a:latin typeface="Lato Light" pitchFamily="34" charset="0"/>
              </a:rPr>
              <a:t> Protocolo</a:t>
            </a:r>
          </a:p>
        </p:txBody>
      </p:sp>
      <p:sp>
        <p:nvSpPr>
          <p:cNvPr id="5" name="CaixaDeTexto 4"/>
          <p:cNvSpPr txBox="1"/>
          <p:nvPr/>
        </p:nvSpPr>
        <p:spPr>
          <a:xfrm>
            <a:off x="3124518" y="3380040"/>
            <a:ext cx="21713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pt-BR" sz="2800" dirty="0" smtClean="0">
                <a:solidFill>
                  <a:srgbClr val="10103A"/>
                </a:solidFill>
                <a:latin typeface="Lato Light" pitchFamily="34" charset="0"/>
              </a:rPr>
              <a:t> </a:t>
            </a:r>
            <a:r>
              <a:rPr lang="pt-BR" sz="2800" dirty="0" err="1" smtClean="0">
                <a:solidFill>
                  <a:srgbClr val="10103A"/>
                </a:solidFill>
                <a:latin typeface="Lato Light" pitchFamily="34" charset="0"/>
              </a:rPr>
              <a:t>Low</a:t>
            </a:r>
            <a:r>
              <a:rPr lang="pt-BR" sz="2800" dirty="0" smtClean="0">
                <a:solidFill>
                  <a:srgbClr val="10103A"/>
                </a:solidFill>
                <a:latin typeface="Lato Light" pitchFamily="34" charset="0"/>
              </a:rPr>
              <a:t> Energy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044772" y="3380040"/>
            <a:ext cx="31037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pt-BR" sz="2800" dirty="0" smtClean="0">
                <a:solidFill>
                  <a:srgbClr val="10103A"/>
                </a:solidFill>
                <a:latin typeface="Lato Light" pitchFamily="34" charset="0"/>
              </a:rPr>
              <a:t> Internet of </a:t>
            </a:r>
            <a:r>
              <a:rPr lang="pt-BR" sz="2800" dirty="0" err="1" smtClean="0">
                <a:solidFill>
                  <a:srgbClr val="10103A"/>
                </a:solidFill>
                <a:latin typeface="Lato Light" pitchFamily="34" charset="0"/>
              </a:rPr>
              <a:t>Things</a:t>
            </a:r>
            <a:endParaRPr lang="pt-BR" sz="2800" dirty="0" smtClean="0">
              <a:solidFill>
                <a:srgbClr val="10103A"/>
              </a:solidFill>
              <a:latin typeface="Lato Light" pitchFamily="34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537371" y="1883391"/>
            <a:ext cx="432041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6000" b="1" dirty="0" smtClean="0">
                <a:solidFill>
                  <a:srgbClr val="10103A"/>
                </a:solidFill>
                <a:latin typeface="Lato Black" pitchFamily="34" charset="0"/>
              </a:rPr>
              <a:t>Bluetooth 5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9875561" y="3380040"/>
            <a:ext cx="110799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pt-BR" sz="2800" dirty="0" smtClean="0">
                <a:solidFill>
                  <a:srgbClr val="10103A"/>
                </a:solidFill>
                <a:latin typeface="Lato Light" pitchFamily="34" charset="0"/>
              </a:rPr>
              <a:t> NFC</a:t>
            </a:r>
            <a:endParaRPr lang="pt-BR" sz="2800" dirty="0">
              <a:solidFill>
                <a:srgbClr val="10103A"/>
              </a:solidFill>
              <a:latin typeface="Lato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122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28575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>
                <a:solidFill>
                  <a:srgbClr val="10103A"/>
                </a:solidFill>
                <a:latin typeface="Lato Black" pitchFamily="34" charset="0"/>
              </a:rPr>
              <a:t>Beacon</a:t>
            </a:r>
            <a:endParaRPr lang="pt-BR" dirty="0">
              <a:solidFill>
                <a:srgbClr val="10103A"/>
              </a:solidFill>
              <a:latin typeface="Lato Black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594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28575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754952"/>
            <a:ext cx="12192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87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-28575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>
                <a:solidFill>
                  <a:srgbClr val="10103A"/>
                </a:solidFill>
                <a:latin typeface="Lato Black" pitchFamily="34" charset="0"/>
              </a:rPr>
              <a:t>Beacon</a:t>
            </a:r>
            <a:endParaRPr lang="pt-BR" dirty="0">
              <a:solidFill>
                <a:srgbClr val="10103A"/>
              </a:solidFill>
              <a:latin typeface="Lato Black" pitchFamily="34" charset="0"/>
            </a:endParaRP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233" b="18787"/>
          <a:stretch>
            <a:fillRect/>
          </a:stretch>
        </p:blipFill>
        <p:spPr>
          <a:xfrm>
            <a:off x="9192552" y="1526858"/>
            <a:ext cx="4309795" cy="4977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821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NIVEA SUN KIDS - The Protection A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0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12201525" cy="6886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937982"/>
            <a:ext cx="10515600" cy="986762"/>
          </a:xfrm>
        </p:spPr>
        <p:txBody>
          <a:bodyPr>
            <a:normAutofit/>
          </a:bodyPr>
          <a:lstStyle/>
          <a:p>
            <a:r>
              <a:rPr lang="pt-BR" sz="5400" dirty="0" err="1" smtClean="0">
                <a:solidFill>
                  <a:srgbClr val="10103A"/>
                </a:solidFill>
                <a:latin typeface="Lato Black" pitchFamily="34" charset="0"/>
              </a:rPr>
              <a:t>Beacons</a:t>
            </a:r>
            <a:endParaRPr lang="pt-BR" sz="5400" dirty="0">
              <a:solidFill>
                <a:srgbClr val="10103A"/>
              </a:solidFill>
              <a:latin typeface="Lato Black" pitchFamily="34" charset="0"/>
            </a:endParaRP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3111690"/>
            <a:ext cx="10515600" cy="610334"/>
          </a:xfrm>
        </p:spPr>
        <p:txBody>
          <a:bodyPr>
            <a:normAutofit/>
          </a:bodyPr>
          <a:lstStyle/>
          <a:p>
            <a:r>
              <a:rPr lang="pt-BR" sz="2200" dirty="0" smtClean="0">
                <a:solidFill>
                  <a:srgbClr val="10103A"/>
                </a:solidFill>
                <a:latin typeface="Lato Light" pitchFamily="34" charset="0"/>
              </a:rPr>
              <a:t>Dispositivo e seu conceito</a:t>
            </a:r>
            <a:endParaRPr lang="en-US" sz="2200" dirty="0" smtClean="0">
              <a:solidFill>
                <a:srgbClr val="10103A"/>
              </a:solidFill>
              <a:latin typeface="Lato Ligh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0003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116</Words>
  <Application>Microsoft Macintosh PowerPoint</Application>
  <PresentationFormat>Widescreen</PresentationFormat>
  <Paragraphs>49</Paragraphs>
  <Slides>27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4" baseType="lpstr">
      <vt:lpstr>Calibri</vt:lpstr>
      <vt:lpstr>Calibri Light</vt:lpstr>
      <vt:lpstr>Lato</vt:lpstr>
      <vt:lpstr>Lato Black</vt:lpstr>
      <vt:lpstr>Lato Light</vt:lpstr>
      <vt:lpstr>Arial</vt:lpstr>
      <vt:lpstr>Tema do Office</vt:lpstr>
      <vt:lpstr>Beacons</vt:lpstr>
      <vt:lpstr>Apresentação do PowerPoint</vt:lpstr>
      <vt:lpstr>Apresentação do PowerPoint</vt:lpstr>
      <vt:lpstr>Apresentação do PowerPoint</vt:lpstr>
      <vt:lpstr>Beacon</vt:lpstr>
      <vt:lpstr>Apresentação do PowerPoint</vt:lpstr>
      <vt:lpstr>Beacon</vt:lpstr>
      <vt:lpstr>Apresentação do PowerPoint</vt:lpstr>
      <vt:lpstr>Beacons</vt:lpstr>
      <vt:lpstr>Apresentação do PowerPoint</vt:lpstr>
      <vt:lpstr>Apresentação do PowerPoint</vt:lpstr>
      <vt:lpstr>Apresentação do PowerPoint</vt:lpstr>
      <vt:lpstr>Apresentação do PowerPoint</vt:lpstr>
      <vt:lpstr>Beacons no mundo</vt:lpstr>
      <vt:lpstr>Apresentação do PowerPoint</vt:lpstr>
      <vt:lpstr>Tipos de Aplicação</vt:lpstr>
      <vt:lpstr>Beacons no Brasil</vt:lpstr>
      <vt:lpstr>Ideia, Construção e Prática</vt:lpstr>
      <vt:lpstr>Arduino UNO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Comunidade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Marcelo Augusto</dc:creator>
  <cp:lastModifiedBy>Marcelo Augusto</cp:lastModifiedBy>
  <cp:revision>27</cp:revision>
  <dcterms:created xsi:type="dcterms:W3CDTF">2016-09-24T19:11:05Z</dcterms:created>
  <dcterms:modified xsi:type="dcterms:W3CDTF">2016-10-01T17:39:41Z</dcterms:modified>
</cp:coreProperties>
</file>

<file path=docProps/thumbnail.jpeg>
</file>